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03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3C9F9-37FF-476E-9DFE-E49FDA39D129}" type="datetimeFigureOut">
              <a:rPr lang="fr-FR" smtClean="0"/>
              <a:t>09/08/2012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B092B-E3D6-490A-8BD6-66340B175F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4834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3C9F9-37FF-476E-9DFE-E49FDA39D129}" type="datetimeFigureOut">
              <a:rPr lang="fr-FR" smtClean="0"/>
              <a:t>09/08/2012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B092B-E3D6-490A-8BD6-66340B175F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41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3C9F9-37FF-476E-9DFE-E49FDA39D129}" type="datetimeFigureOut">
              <a:rPr lang="fr-FR" smtClean="0"/>
              <a:t>09/08/2012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B092B-E3D6-490A-8BD6-66340B175F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2884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3C9F9-37FF-476E-9DFE-E49FDA39D129}" type="datetimeFigureOut">
              <a:rPr lang="fr-FR" smtClean="0"/>
              <a:t>09/08/2012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B092B-E3D6-490A-8BD6-66340B175F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930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3C9F9-37FF-476E-9DFE-E49FDA39D129}" type="datetimeFigureOut">
              <a:rPr lang="fr-FR" smtClean="0"/>
              <a:t>09/08/2012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B092B-E3D6-490A-8BD6-66340B175F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78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3C9F9-37FF-476E-9DFE-E49FDA39D129}" type="datetimeFigureOut">
              <a:rPr lang="fr-FR" smtClean="0"/>
              <a:t>09/08/2012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B092B-E3D6-490A-8BD6-66340B175F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8843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3C9F9-37FF-476E-9DFE-E49FDA39D129}" type="datetimeFigureOut">
              <a:rPr lang="fr-FR" smtClean="0"/>
              <a:t>09/08/2012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B092B-E3D6-490A-8BD6-66340B175F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6073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3C9F9-37FF-476E-9DFE-E49FDA39D129}" type="datetimeFigureOut">
              <a:rPr lang="fr-FR" smtClean="0"/>
              <a:t>09/08/2012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B092B-E3D6-490A-8BD6-66340B175F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9836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3C9F9-37FF-476E-9DFE-E49FDA39D129}" type="datetimeFigureOut">
              <a:rPr lang="fr-FR" smtClean="0"/>
              <a:t>09/08/2012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B092B-E3D6-490A-8BD6-66340B175F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8127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3C9F9-37FF-476E-9DFE-E49FDA39D129}" type="datetimeFigureOut">
              <a:rPr lang="fr-FR" smtClean="0"/>
              <a:t>09/08/2012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B092B-E3D6-490A-8BD6-66340B175F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8222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3C9F9-37FF-476E-9DFE-E49FDA39D129}" type="datetimeFigureOut">
              <a:rPr lang="fr-FR" smtClean="0"/>
              <a:t>09/08/2012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B092B-E3D6-490A-8BD6-66340B175F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7032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3C9F9-37FF-476E-9DFE-E49FDA39D129}" type="datetimeFigureOut">
              <a:rPr lang="fr-FR" smtClean="0"/>
              <a:t>09/08/2012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B092B-E3D6-490A-8BD6-66340B175FE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9545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11560" y="116632"/>
            <a:ext cx="828092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002060"/>
                </a:solidFill>
              </a:rPr>
              <a:t>Texte  de  découverte  n°  1  –  le  phonème  [ </a:t>
            </a:r>
            <a:r>
              <a:rPr lang="fr-FR" dirty="0" smtClean="0">
                <a:solidFill>
                  <a:srgbClr val="002060"/>
                </a:solidFill>
                <a:latin typeface="Alphonetic"/>
              </a:rPr>
              <a:t>I</a:t>
            </a:r>
            <a:r>
              <a:rPr lang="fr-FR" dirty="0" smtClean="0">
                <a:solidFill>
                  <a:srgbClr val="002060"/>
                </a:solidFill>
              </a:rPr>
              <a:t> ]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1560" y="620688"/>
            <a:ext cx="8280920" cy="4619854"/>
          </a:xfrm>
          <a:prstGeom prst="rect">
            <a:avLst/>
          </a:prstGeom>
          <a:ln w="127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pc="200" dirty="0" smtClean="0"/>
              <a:t>Le  soleil  est  tout  rond  tout  blond</a:t>
            </a:r>
            <a:endParaRPr lang="fr-FR" spc="200" dirty="0"/>
          </a:p>
          <a:p>
            <a:pPr>
              <a:lnSpc>
                <a:spcPct val="150000"/>
              </a:lnSpc>
            </a:pPr>
            <a:r>
              <a:rPr lang="fr-FR" spc="200" dirty="0" smtClean="0"/>
              <a:t>et  j’ai  envie  de  faire  des  bonds</a:t>
            </a:r>
            <a:r>
              <a:rPr lang="fr-FR" spc="200" dirty="0"/>
              <a:t>.</a:t>
            </a:r>
          </a:p>
          <a:p>
            <a:pPr>
              <a:lnSpc>
                <a:spcPct val="150000"/>
              </a:lnSpc>
            </a:pPr>
            <a:r>
              <a:rPr lang="fr-FR" spc="200" dirty="0" smtClean="0"/>
              <a:t>Quand  nous  partirons,  tu  sais</a:t>
            </a:r>
            <a:r>
              <a:rPr lang="fr-FR" spc="200" dirty="0"/>
              <a:t>,</a:t>
            </a:r>
          </a:p>
          <a:p>
            <a:pPr>
              <a:lnSpc>
                <a:spcPct val="150000"/>
              </a:lnSpc>
            </a:pPr>
            <a:r>
              <a:rPr lang="fr-FR" spc="200" dirty="0" smtClean="0"/>
              <a:t>nous  attraperons  des  millions  de  papillons</a:t>
            </a:r>
            <a:endParaRPr lang="fr-FR" spc="200" dirty="0"/>
          </a:p>
          <a:p>
            <a:pPr>
              <a:lnSpc>
                <a:spcPct val="150000"/>
              </a:lnSpc>
            </a:pPr>
            <a:r>
              <a:rPr lang="fr-FR" spc="200" dirty="0" smtClean="0"/>
              <a:t>et  nous  serons  légers  comme  des  ballons</a:t>
            </a:r>
            <a:r>
              <a:rPr lang="fr-FR" spc="200" dirty="0"/>
              <a:t>.</a:t>
            </a:r>
          </a:p>
          <a:p>
            <a:pPr>
              <a:lnSpc>
                <a:spcPct val="150000"/>
              </a:lnSpc>
            </a:pPr>
            <a:r>
              <a:rPr lang="fr-FR" spc="200" dirty="0" smtClean="0"/>
              <a:t>Nous  escaladerons  des  millions  de  donjons</a:t>
            </a:r>
            <a:endParaRPr lang="fr-FR" spc="200" dirty="0"/>
          </a:p>
          <a:p>
            <a:pPr>
              <a:lnSpc>
                <a:spcPct val="150000"/>
              </a:lnSpc>
            </a:pPr>
            <a:r>
              <a:rPr lang="fr-FR" spc="200" dirty="0" smtClean="0"/>
              <a:t>et  nous  passerons  tous  les  ponts</a:t>
            </a:r>
            <a:r>
              <a:rPr lang="fr-FR" spc="200" dirty="0"/>
              <a:t>.</a:t>
            </a:r>
          </a:p>
          <a:p>
            <a:pPr>
              <a:lnSpc>
                <a:spcPct val="150000"/>
              </a:lnSpc>
            </a:pPr>
            <a:r>
              <a:rPr lang="fr-FR" spc="200" dirty="0" smtClean="0"/>
              <a:t>Nous  nous  ferons  des  millions  de  compagnons</a:t>
            </a:r>
            <a:endParaRPr lang="fr-FR" spc="200" dirty="0"/>
          </a:p>
          <a:p>
            <a:pPr>
              <a:lnSpc>
                <a:spcPct val="150000"/>
              </a:lnSpc>
            </a:pPr>
            <a:r>
              <a:rPr lang="fr-FR" spc="200" dirty="0" smtClean="0"/>
              <a:t>et  nous  serons  forts  comme  des  lions</a:t>
            </a:r>
            <a:r>
              <a:rPr lang="fr-FR" spc="200" dirty="0"/>
              <a:t>.</a:t>
            </a:r>
          </a:p>
          <a:p>
            <a:pPr>
              <a:lnSpc>
                <a:spcPct val="150000"/>
              </a:lnSpc>
            </a:pPr>
            <a:r>
              <a:rPr lang="fr-FR" spc="200" dirty="0" smtClean="0"/>
              <a:t>Le  soleil  est  tout  rond  tout  blond  </a:t>
            </a:r>
            <a:endParaRPr lang="fr-FR" spc="200" dirty="0"/>
          </a:p>
          <a:p>
            <a:pPr>
              <a:lnSpc>
                <a:spcPct val="150000"/>
              </a:lnSpc>
            </a:pPr>
            <a:r>
              <a:rPr lang="fr-FR" spc="200" dirty="0" smtClean="0"/>
              <a:t>et  j’ai  envie  de  faire  des  bonds</a:t>
            </a:r>
            <a:r>
              <a:rPr lang="fr-FR" spc="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8035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11560" y="116632"/>
            <a:ext cx="828092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002060"/>
                </a:solidFill>
              </a:rPr>
              <a:t>Texte  de  découverte  n°  10  –  le  phonème</a:t>
            </a:r>
            <a:r>
              <a:rPr lang="fr-FR" dirty="0" smtClean="0">
                <a:solidFill>
                  <a:srgbClr val="002060"/>
                </a:solidFill>
              </a:rPr>
              <a:t>[ </a:t>
            </a:r>
            <a:r>
              <a:rPr lang="fr-FR" dirty="0" smtClean="0">
                <a:solidFill>
                  <a:srgbClr val="002060"/>
                </a:solidFill>
                <a:latin typeface="Alphonetic"/>
              </a:rPr>
              <a:t>z</a:t>
            </a:r>
            <a:r>
              <a:rPr lang="fr-FR" dirty="0" smtClean="0">
                <a:solidFill>
                  <a:srgbClr val="002060"/>
                </a:solidFill>
              </a:rPr>
              <a:t> ]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1560" y="620688"/>
            <a:ext cx="8280920" cy="4619854"/>
          </a:xfrm>
          <a:prstGeom prst="rect">
            <a:avLst/>
          </a:prstGeom>
          <a:ln w="127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pc="200" dirty="0" smtClean="0"/>
              <a:t>Visite  d’un  zoo  bizarre</a:t>
            </a:r>
            <a:endParaRPr lang="fr-FR" spc="200" dirty="0"/>
          </a:p>
          <a:p>
            <a:pPr>
              <a:lnSpc>
                <a:spcPct val="150000"/>
              </a:lnSpc>
            </a:pPr>
            <a:r>
              <a:rPr lang="fr-FR" spc="200" dirty="0" smtClean="0"/>
              <a:t>Une  dizaine  de  zèbres  se  rasent  sous  les  arbres</a:t>
            </a:r>
            <a:r>
              <a:rPr lang="fr-FR" spc="200" dirty="0"/>
              <a:t>.</a:t>
            </a:r>
          </a:p>
          <a:p>
            <a:pPr>
              <a:lnSpc>
                <a:spcPct val="150000"/>
              </a:lnSpc>
            </a:pPr>
            <a:r>
              <a:rPr lang="fr-FR" spc="200" dirty="0" smtClean="0"/>
              <a:t>Onze  zébus  font  la  bise  à  une  tribu  de  chimpanzés</a:t>
            </a:r>
            <a:r>
              <a:rPr lang="fr-FR" spc="200" dirty="0"/>
              <a:t>.</a:t>
            </a:r>
          </a:p>
          <a:p>
            <a:pPr>
              <a:lnSpc>
                <a:spcPct val="150000"/>
              </a:lnSpc>
            </a:pPr>
            <a:r>
              <a:rPr lang="fr-FR" spc="200" dirty="0" smtClean="0"/>
              <a:t>Douze  lézards  brisent  un  vase  par  hasard</a:t>
            </a:r>
            <a:r>
              <a:rPr lang="fr-FR" spc="200" dirty="0"/>
              <a:t>.</a:t>
            </a:r>
          </a:p>
          <a:p>
            <a:pPr>
              <a:lnSpc>
                <a:spcPct val="150000"/>
              </a:lnSpc>
            </a:pPr>
            <a:r>
              <a:rPr lang="fr-FR" spc="200" dirty="0" smtClean="0"/>
              <a:t>Treize  gazelles  lisent  une  poésie  à  une  demoiselle</a:t>
            </a:r>
            <a:r>
              <a:rPr lang="fr-FR" spc="200" dirty="0"/>
              <a:t>.</a:t>
            </a:r>
          </a:p>
          <a:p>
            <a:pPr>
              <a:lnSpc>
                <a:spcPct val="150000"/>
              </a:lnSpc>
            </a:pPr>
            <a:r>
              <a:rPr lang="fr-FR" spc="200" dirty="0" smtClean="0"/>
              <a:t>Quatorze  buses  grises  écrasent  des  cerises  dans  une  valise</a:t>
            </a:r>
            <a:r>
              <a:rPr lang="fr-FR" spc="200" dirty="0"/>
              <a:t>.</a:t>
            </a:r>
          </a:p>
          <a:p>
            <a:pPr>
              <a:lnSpc>
                <a:spcPct val="150000"/>
              </a:lnSpc>
            </a:pPr>
            <a:r>
              <a:rPr lang="fr-FR" spc="200" dirty="0" smtClean="0"/>
              <a:t>Quinze  bisons  s’amusent  sur  le  gazon</a:t>
            </a:r>
            <a:r>
              <a:rPr lang="fr-FR" spc="200" dirty="0"/>
              <a:t>.</a:t>
            </a:r>
          </a:p>
          <a:p>
            <a:pPr>
              <a:lnSpc>
                <a:spcPct val="150000"/>
              </a:lnSpc>
            </a:pPr>
            <a:r>
              <a:rPr lang="fr-FR" spc="200" dirty="0" smtClean="0"/>
              <a:t>Seize  oiseaux  rusés  gazouillent  dans  une  fusée</a:t>
            </a:r>
            <a:r>
              <a:rPr lang="fr-FR" spc="200" dirty="0"/>
              <a:t>.</a:t>
            </a:r>
          </a:p>
          <a:p>
            <a:pPr>
              <a:lnSpc>
                <a:spcPct val="150000"/>
              </a:lnSpc>
            </a:pPr>
            <a:r>
              <a:rPr lang="fr-FR" spc="200" dirty="0" smtClean="0"/>
              <a:t>Et  combien  de  dinosaures  creusent  un  trou  dans  la  pelouse  pour  chercher  un  trésor  ?</a:t>
            </a:r>
            <a:endParaRPr lang="fr-FR" spc="200" dirty="0"/>
          </a:p>
          <a:p>
            <a:pPr>
              <a:lnSpc>
                <a:spcPct val="150000"/>
              </a:lnSpc>
            </a:pPr>
            <a:r>
              <a:rPr lang="fr-FR" spc="200" dirty="0" smtClean="0"/>
              <a:t>Zéro  !</a:t>
            </a:r>
            <a:endParaRPr lang="fr-FR" spc="200" dirty="0"/>
          </a:p>
        </p:txBody>
      </p:sp>
    </p:spTree>
    <p:extLst>
      <p:ext uri="{BB962C8B-B14F-4D97-AF65-F5344CB8AC3E}">
        <p14:creationId xmlns:p14="http://schemas.microsoft.com/office/powerpoint/2010/main" val="118723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11560" y="116632"/>
            <a:ext cx="828092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002060"/>
                </a:solidFill>
              </a:rPr>
              <a:t>Texte  de  découverte  n°  11  –  le  phonème</a:t>
            </a:r>
            <a:r>
              <a:rPr lang="fr-FR" dirty="0" smtClean="0">
                <a:solidFill>
                  <a:srgbClr val="002060"/>
                </a:solidFill>
              </a:rPr>
              <a:t>[ </a:t>
            </a:r>
            <a:r>
              <a:rPr lang="fr-FR" dirty="0" smtClean="0">
                <a:solidFill>
                  <a:srgbClr val="002060"/>
                </a:solidFill>
                <a:latin typeface="Alphonetic"/>
              </a:rPr>
              <a:t>G</a:t>
            </a:r>
            <a:r>
              <a:rPr lang="fr-FR" dirty="0" smtClean="0">
                <a:solidFill>
                  <a:srgbClr val="002060"/>
                </a:solidFill>
              </a:rPr>
              <a:t> ]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1560" y="620688"/>
            <a:ext cx="8280920" cy="3416320"/>
          </a:xfrm>
          <a:prstGeom prst="rect">
            <a:avLst/>
          </a:prstGeom>
          <a:ln w="127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pc="200" dirty="0" smtClean="0"/>
              <a:t>Le  petit  agneau  s’est  égaré  dans  la  montagne</a:t>
            </a:r>
            <a:r>
              <a:rPr lang="fr-FR" spc="200" dirty="0"/>
              <a:t>.</a:t>
            </a:r>
          </a:p>
          <a:p>
            <a:pPr>
              <a:lnSpc>
                <a:spcPct val="150000"/>
              </a:lnSpc>
            </a:pPr>
            <a:r>
              <a:rPr lang="fr-FR" spc="200" dirty="0" smtClean="0"/>
              <a:t>Il  s’éloigne,  s’éloigne  bien  loin  de  la  ferme</a:t>
            </a:r>
            <a:r>
              <a:rPr lang="fr-FR" spc="200" dirty="0"/>
              <a:t>.</a:t>
            </a:r>
          </a:p>
          <a:p>
            <a:pPr>
              <a:lnSpc>
                <a:spcPct val="150000"/>
              </a:lnSpc>
            </a:pPr>
            <a:r>
              <a:rPr lang="fr-FR" spc="200" dirty="0" smtClean="0"/>
              <a:t>La  fatigue  le  gagne</a:t>
            </a:r>
            <a:r>
              <a:rPr lang="fr-FR" spc="200" dirty="0"/>
              <a:t>.</a:t>
            </a:r>
          </a:p>
          <a:p>
            <a:pPr>
              <a:lnSpc>
                <a:spcPct val="150000"/>
              </a:lnSpc>
            </a:pPr>
            <a:r>
              <a:rPr lang="fr-FR" spc="200" dirty="0" smtClean="0"/>
              <a:t>Les  ronces  de  la  montagne  lui  égratignent  les  pattes  et  il  se  met  à  saigner</a:t>
            </a:r>
            <a:r>
              <a:rPr lang="fr-FR" spc="200" dirty="0"/>
              <a:t>.</a:t>
            </a:r>
          </a:p>
          <a:p>
            <a:pPr>
              <a:lnSpc>
                <a:spcPct val="150000"/>
              </a:lnSpc>
            </a:pPr>
            <a:r>
              <a:rPr lang="fr-FR" spc="200" dirty="0" smtClean="0"/>
              <a:t>Et  personne,  personne  ne  vient  le  soigner</a:t>
            </a:r>
            <a:r>
              <a:rPr lang="fr-FR" spc="200" dirty="0"/>
              <a:t>.</a:t>
            </a:r>
          </a:p>
          <a:p>
            <a:pPr>
              <a:lnSpc>
                <a:spcPct val="150000"/>
              </a:lnSpc>
            </a:pPr>
            <a:r>
              <a:rPr lang="fr-FR" spc="200" dirty="0" smtClean="0"/>
              <a:t>Il  voudrait  regagner  la  ferme  car  ses  compagnons  l’attendent</a:t>
            </a:r>
            <a:r>
              <a:rPr lang="fr-FR" spc="200" dirty="0"/>
              <a:t>.</a:t>
            </a:r>
          </a:p>
          <a:p>
            <a:pPr>
              <a:lnSpc>
                <a:spcPct val="150000"/>
              </a:lnSpc>
            </a:pPr>
            <a:r>
              <a:rPr lang="fr-FR" spc="200" dirty="0" smtClean="0"/>
              <a:t>Mais  le  sommeil  le  gagne  et  il  s’endort  au  pied  d’un  prunier</a:t>
            </a:r>
            <a:r>
              <a:rPr lang="fr-FR" spc="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0040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11560" y="116632"/>
            <a:ext cx="828092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002060"/>
                </a:solidFill>
              </a:rPr>
              <a:t>Texte  de  découverte  n°  12  –  le  phonème</a:t>
            </a:r>
            <a:r>
              <a:rPr lang="fr-FR" dirty="0" smtClean="0">
                <a:solidFill>
                  <a:srgbClr val="002060"/>
                </a:solidFill>
              </a:rPr>
              <a:t>[ </a:t>
            </a:r>
            <a:r>
              <a:rPr lang="fr-FR" dirty="0" smtClean="0">
                <a:solidFill>
                  <a:srgbClr val="002060"/>
                </a:solidFill>
                <a:latin typeface="Alphonetic"/>
              </a:rPr>
              <a:t>é</a:t>
            </a:r>
            <a:r>
              <a:rPr lang="fr-FR" dirty="0" smtClean="0">
                <a:solidFill>
                  <a:srgbClr val="002060"/>
                </a:solidFill>
              </a:rPr>
              <a:t> ]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1560" y="620688"/>
            <a:ext cx="8280920" cy="3000821"/>
          </a:xfrm>
          <a:prstGeom prst="rect">
            <a:avLst/>
          </a:prstGeom>
          <a:ln w="127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pc="200" dirty="0" smtClean="0"/>
              <a:t>Pour  sauter  à  la  corde,  René  a  pris  son  élan</a:t>
            </a:r>
            <a:r>
              <a:rPr lang="fr-FR" spc="200" dirty="0"/>
              <a:t>,</a:t>
            </a:r>
          </a:p>
          <a:p>
            <a:pPr>
              <a:lnSpc>
                <a:spcPct val="150000"/>
              </a:lnSpc>
            </a:pPr>
            <a:r>
              <a:rPr lang="fr-FR" spc="200" dirty="0" smtClean="0"/>
              <a:t>Il  a  sauté,  mais  il  est  tombé  sur  les  pavés</a:t>
            </a:r>
            <a:r>
              <a:rPr lang="fr-FR" spc="200" dirty="0"/>
              <a:t>.</a:t>
            </a:r>
          </a:p>
          <a:p>
            <a:pPr>
              <a:lnSpc>
                <a:spcPct val="150000"/>
              </a:lnSpc>
            </a:pPr>
            <a:r>
              <a:rPr lang="fr-FR" spc="200" dirty="0" smtClean="0"/>
              <a:t>Personne  n’est  venu  l’aider,  alors  il  a  pleuré</a:t>
            </a:r>
            <a:r>
              <a:rPr lang="fr-FR" spc="200" dirty="0"/>
              <a:t>.</a:t>
            </a:r>
          </a:p>
          <a:p>
            <a:pPr>
              <a:lnSpc>
                <a:spcPct val="150000"/>
              </a:lnSpc>
            </a:pPr>
            <a:r>
              <a:rPr lang="fr-FR" spc="200" dirty="0" smtClean="0"/>
              <a:t>Quelle  idée  de  sauter  à  la  corde</a:t>
            </a:r>
            <a:r>
              <a:rPr lang="fr-FR" spc="200" dirty="0"/>
              <a:t> !</a:t>
            </a:r>
          </a:p>
          <a:p>
            <a:pPr>
              <a:lnSpc>
                <a:spcPct val="150000"/>
              </a:lnSpc>
            </a:pPr>
            <a:r>
              <a:rPr lang="fr-FR" spc="200" dirty="0" smtClean="0"/>
              <a:t>C’est  dangereux  pour  la  santé</a:t>
            </a:r>
            <a:endParaRPr lang="fr-FR" spc="200" dirty="0"/>
          </a:p>
          <a:p>
            <a:pPr>
              <a:lnSpc>
                <a:spcPct val="150000"/>
              </a:lnSpc>
            </a:pPr>
            <a:r>
              <a:rPr lang="fr-FR" spc="200" dirty="0" smtClean="0"/>
              <a:t>et  on  peut  se  casser  le  nez</a:t>
            </a:r>
            <a:r>
              <a:rPr lang="fr-FR" spc="200" dirty="0"/>
              <a:t>.</a:t>
            </a:r>
          </a:p>
          <a:p>
            <a:pPr>
              <a:lnSpc>
                <a:spcPct val="150000"/>
              </a:lnSpc>
            </a:pPr>
            <a:r>
              <a:rPr lang="fr-FR" spc="200" dirty="0" smtClean="0"/>
              <a:t>N’essayez  pas  de  l’imiter</a:t>
            </a:r>
            <a:r>
              <a:rPr lang="fr-FR" spc="200" dirty="0"/>
              <a:t> !</a:t>
            </a:r>
          </a:p>
        </p:txBody>
      </p:sp>
    </p:spTree>
    <p:extLst>
      <p:ext uri="{BB962C8B-B14F-4D97-AF65-F5344CB8AC3E}">
        <p14:creationId xmlns:p14="http://schemas.microsoft.com/office/powerpoint/2010/main" val="333806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11560" y="116632"/>
            <a:ext cx="828092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002060"/>
                </a:solidFill>
              </a:rPr>
              <a:t>Texte  de  découverte  n°  13  –  le  phonème</a:t>
            </a:r>
            <a:r>
              <a:rPr lang="fr-FR" dirty="0" smtClean="0">
                <a:solidFill>
                  <a:srgbClr val="002060"/>
                </a:solidFill>
              </a:rPr>
              <a:t>[ </a:t>
            </a:r>
            <a:r>
              <a:rPr lang="fr-FR" dirty="0" smtClean="0">
                <a:solidFill>
                  <a:srgbClr val="002060"/>
                </a:solidFill>
                <a:latin typeface="Alphonetic"/>
              </a:rPr>
              <a:t>è</a:t>
            </a:r>
            <a:r>
              <a:rPr lang="fr-FR" dirty="0" smtClean="0">
                <a:solidFill>
                  <a:srgbClr val="002060"/>
                </a:solidFill>
              </a:rPr>
              <a:t> ]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1560" y="620688"/>
            <a:ext cx="8280920" cy="5035353"/>
          </a:xfrm>
          <a:prstGeom prst="rect">
            <a:avLst/>
          </a:prstGeom>
          <a:ln w="127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pc="200" dirty="0" smtClean="0"/>
              <a:t>Toi  que  je  ne  connais  pas</a:t>
            </a:r>
            <a:endParaRPr lang="fr-FR" spc="200" dirty="0"/>
          </a:p>
          <a:p>
            <a:pPr>
              <a:lnSpc>
                <a:spcPct val="150000"/>
              </a:lnSpc>
            </a:pPr>
            <a:r>
              <a:rPr lang="fr-FR" spc="200" dirty="0" smtClean="0"/>
              <a:t>peut-être  que  tu  t’appelles  Hélène</a:t>
            </a:r>
            <a:endParaRPr lang="fr-FR" spc="200" dirty="0"/>
          </a:p>
          <a:p>
            <a:pPr>
              <a:lnSpc>
                <a:spcPct val="150000"/>
              </a:lnSpc>
            </a:pPr>
            <a:r>
              <a:rPr lang="fr-FR" spc="200" dirty="0" smtClean="0"/>
              <a:t>et  qu’on  dit  que  tu  es  belle</a:t>
            </a:r>
            <a:r>
              <a:rPr lang="fr-FR" spc="200" dirty="0"/>
              <a:t>.</a:t>
            </a:r>
          </a:p>
          <a:p>
            <a:pPr>
              <a:lnSpc>
                <a:spcPct val="150000"/>
              </a:lnSpc>
            </a:pPr>
            <a:r>
              <a:rPr lang="fr-FR" spc="200" dirty="0" smtClean="0"/>
              <a:t>Peut-être  que  tu  fais  la  tête</a:t>
            </a:r>
            <a:r>
              <a:rPr lang="fr-FR" spc="200" dirty="0"/>
              <a:t>,</a:t>
            </a:r>
          </a:p>
          <a:p>
            <a:pPr>
              <a:lnSpc>
                <a:spcPct val="150000"/>
              </a:lnSpc>
            </a:pPr>
            <a:r>
              <a:rPr lang="fr-FR" spc="200" dirty="0" smtClean="0"/>
              <a:t>ou  que  tu  rêves</a:t>
            </a:r>
            <a:r>
              <a:rPr lang="fr-FR" spc="200" dirty="0"/>
              <a:t>,</a:t>
            </a:r>
          </a:p>
          <a:p>
            <a:pPr>
              <a:lnSpc>
                <a:spcPct val="150000"/>
              </a:lnSpc>
            </a:pPr>
            <a:r>
              <a:rPr lang="fr-FR" spc="200" dirty="0" smtClean="0"/>
              <a:t>ou  que  tu  as  de  la  peine</a:t>
            </a:r>
            <a:r>
              <a:rPr lang="fr-FR" spc="200" dirty="0"/>
              <a:t> ;</a:t>
            </a:r>
          </a:p>
          <a:p>
            <a:pPr>
              <a:lnSpc>
                <a:spcPct val="150000"/>
              </a:lnSpc>
            </a:pPr>
            <a:r>
              <a:rPr lang="fr-FR" spc="200" dirty="0" smtClean="0"/>
              <a:t>je  ne  sais  pas  puisque  je  ne  te  connais  pas</a:t>
            </a:r>
            <a:r>
              <a:rPr lang="fr-FR" spc="200" dirty="0"/>
              <a:t>.</a:t>
            </a:r>
          </a:p>
          <a:p>
            <a:pPr>
              <a:lnSpc>
                <a:spcPct val="150000"/>
              </a:lnSpc>
            </a:pPr>
            <a:r>
              <a:rPr lang="fr-FR" spc="200" dirty="0" smtClean="0"/>
              <a:t>Mais  écoute</a:t>
            </a:r>
            <a:r>
              <a:rPr lang="fr-FR" spc="200" dirty="0"/>
              <a:t>.</a:t>
            </a:r>
          </a:p>
          <a:p>
            <a:pPr>
              <a:lnSpc>
                <a:spcPct val="150000"/>
              </a:lnSpc>
            </a:pPr>
            <a:r>
              <a:rPr lang="fr-FR" spc="200" dirty="0" smtClean="0"/>
              <a:t>Ce  soir,  on  rêve</a:t>
            </a:r>
            <a:r>
              <a:rPr lang="fr-FR" spc="200" dirty="0"/>
              <a:t>…</a:t>
            </a:r>
          </a:p>
          <a:p>
            <a:pPr>
              <a:lnSpc>
                <a:spcPct val="150000"/>
              </a:lnSpc>
            </a:pPr>
            <a:r>
              <a:rPr lang="fr-FR" spc="200" dirty="0" smtClean="0"/>
              <a:t>Il  était  une  fois</a:t>
            </a:r>
            <a:endParaRPr lang="fr-FR" spc="200" dirty="0"/>
          </a:p>
          <a:p>
            <a:pPr>
              <a:lnSpc>
                <a:spcPct val="150000"/>
              </a:lnSpc>
            </a:pPr>
            <a:r>
              <a:rPr lang="fr-FR" spc="200" dirty="0" smtClean="0"/>
              <a:t>Et  c’est  toi  la  reine</a:t>
            </a:r>
            <a:endParaRPr lang="fr-FR" spc="200" dirty="0"/>
          </a:p>
          <a:p>
            <a:pPr>
              <a:lnSpc>
                <a:spcPct val="150000"/>
              </a:lnSpc>
            </a:pPr>
            <a:r>
              <a:rPr lang="fr-FR" spc="200" dirty="0" smtClean="0"/>
              <a:t>Et  c’est  moi  le  roi</a:t>
            </a:r>
            <a:r>
              <a:rPr lang="fr-FR" spc="2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19118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11560" y="116632"/>
            <a:ext cx="828092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002060"/>
                </a:solidFill>
              </a:rPr>
              <a:t>Texte  de  découverte  n°  14  –  le  phonème</a:t>
            </a:r>
            <a:r>
              <a:rPr lang="fr-FR" dirty="0" smtClean="0">
                <a:solidFill>
                  <a:srgbClr val="002060"/>
                </a:solidFill>
              </a:rPr>
              <a:t>[ </a:t>
            </a:r>
            <a:r>
              <a:rPr lang="fr-FR" dirty="0" smtClean="0">
                <a:solidFill>
                  <a:srgbClr val="002060"/>
                </a:solidFill>
                <a:latin typeface="Alphonetic"/>
              </a:rPr>
              <a:t>J</a:t>
            </a:r>
            <a:r>
              <a:rPr lang="fr-FR" dirty="0" smtClean="0">
                <a:solidFill>
                  <a:srgbClr val="002060"/>
                </a:solidFill>
              </a:rPr>
              <a:t> ]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1560" y="548680"/>
            <a:ext cx="8280920" cy="6309319"/>
          </a:xfrm>
          <a:prstGeom prst="rect">
            <a:avLst/>
          </a:prstGeom>
          <a:ln w="127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numCol="2" spcCol="180000">
            <a:noAutofit/>
          </a:bodyPr>
          <a:lstStyle/>
          <a:p>
            <a:pPr>
              <a:lnSpc>
                <a:spcPct val="150000"/>
              </a:lnSpc>
            </a:pPr>
            <a:r>
              <a:rPr lang="fr-FR" spc="200" dirty="0" smtClean="0"/>
              <a:t>Un  jour  de  beau  soleil</a:t>
            </a:r>
            <a:r>
              <a:rPr lang="fr-FR" spc="200" dirty="0"/>
              <a:t>,</a:t>
            </a:r>
          </a:p>
          <a:p>
            <a:pPr>
              <a:lnSpc>
                <a:spcPct val="150000"/>
              </a:lnSpc>
            </a:pPr>
            <a:r>
              <a:rPr lang="fr-FR" spc="200" dirty="0" smtClean="0"/>
              <a:t>Une  abeille  voyageuse,  </a:t>
            </a:r>
            <a:endParaRPr lang="fr-FR" spc="200" dirty="0"/>
          </a:p>
          <a:p>
            <a:pPr>
              <a:lnSpc>
                <a:spcPct val="150000"/>
              </a:lnSpc>
            </a:pPr>
            <a:r>
              <a:rPr lang="fr-FR" spc="200" dirty="0" smtClean="0"/>
              <a:t>Plus  curieuse  que  sérieuse</a:t>
            </a:r>
            <a:r>
              <a:rPr lang="fr-FR" spc="200" dirty="0"/>
              <a:t>,</a:t>
            </a:r>
          </a:p>
          <a:p>
            <a:pPr>
              <a:lnSpc>
                <a:spcPct val="150000"/>
              </a:lnSpc>
            </a:pPr>
            <a:r>
              <a:rPr lang="fr-FR" spc="200" dirty="0" smtClean="0"/>
              <a:t>A  oublié  sur  un  pommier</a:t>
            </a:r>
            <a:endParaRPr lang="fr-FR" spc="200" dirty="0"/>
          </a:p>
          <a:p>
            <a:pPr>
              <a:lnSpc>
                <a:spcPct val="150000"/>
              </a:lnSpc>
            </a:pPr>
            <a:r>
              <a:rPr lang="fr-FR" spc="200" dirty="0" smtClean="0"/>
              <a:t>Un  vieux  sac  et  un  gros  panier</a:t>
            </a:r>
            <a:r>
              <a:rPr lang="fr-FR" spc="200" dirty="0"/>
              <a:t>.</a:t>
            </a:r>
          </a:p>
          <a:p>
            <a:pPr>
              <a:lnSpc>
                <a:spcPct val="150000"/>
              </a:lnSpc>
            </a:pPr>
            <a:r>
              <a:rPr lang="fr-FR" spc="200" dirty="0" smtClean="0"/>
              <a:t>À  son  réveil</a:t>
            </a:r>
            <a:r>
              <a:rPr lang="fr-FR" spc="200" dirty="0"/>
              <a:t>,</a:t>
            </a:r>
          </a:p>
          <a:p>
            <a:pPr>
              <a:lnSpc>
                <a:spcPct val="150000"/>
              </a:lnSpc>
            </a:pPr>
            <a:r>
              <a:rPr lang="fr-FR" spc="200" dirty="0" smtClean="0"/>
              <a:t>Une  grenouille  musicienne</a:t>
            </a:r>
            <a:r>
              <a:rPr lang="fr-FR" spc="200" dirty="0"/>
              <a:t>,</a:t>
            </a:r>
          </a:p>
          <a:p>
            <a:pPr>
              <a:lnSpc>
                <a:spcPct val="150000"/>
              </a:lnSpc>
            </a:pPr>
            <a:r>
              <a:rPr lang="fr-FR" spc="200" dirty="0" smtClean="0"/>
              <a:t>Qui  vivait  en  ces  lieux</a:t>
            </a:r>
            <a:r>
              <a:rPr lang="fr-FR" spc="200" dirty="0"/>
              <a:t>,</a:t>
            </a:r>
          </a:p>
          <a:p>
            <a:pPr>
              <a:lnSpc>
                <a:spcPct val="150000"/>
              </a:lnSpc>
            </a:pPr>
            <a:r>
              <a:rPr lang="fr-FR" spc="200" dirty="0" smtClean="0"/>
              <a:t>A  retrouvé  le  vieux  sac</a:t>
            </a:r>
            <a:r>
              <a:rPr lang="fr-FR" spc="200" dirty="0"/>
              <a:t>,</a:t>
            </a:r>
          </a:p>
          <a:p>
            <a:pPr>
              <a:lnSpc>
                <a:spcPct val="150000"/>
              </a:lnSpc>
            </a:pPr>
            <a:r>
              <a:rPr lang="fr-FR" spc="200" dirty="0" smtClean="0"/>
              <a:t>Y  a  mis  son  violon</a:t>
            </a:r>
            <a:endParaRPr lang="fr-FR" spc="200" dirty="0"/>
          </a:p>
          <a:p>
            <a:pPr>
              <a:lnSpc>
                <a:spcPct val="150000"/>
              </a:lnSpc>
            </a:pPr>
            <a:r>
              <a:rPr lang="fr-FR" spc="200" dirty="0" smtClean="0"/>
              <a:t>Et  dans  le  gros  panier</a:t>
            </a:r>
            <a:r>
              <a:rPr lang="fr-FR" spc="200" dirty="0"/>
              <a:t>,</a:t>
            </a:r>
          </a:p>
          <a:p>
            <a:pPr>
              <a:lnSpc>
                <a:spcPct val="150000"/>
              </a:lnSpc>
            </a:pPr>
            <a:r>
              <a:rPr lang="fr-FR" spc="200" dirty="0" smtClean="0"/>
              <a:t>A  rangé  toutes  ses  billes</a:t>
            </a:r>
            <a:r>
              <a:rPr lang="fr-FR" spc="200" dirty="0"/>
              <a:t>.</a:t>
            </a:r>
          </a:p>
          <a:p>
            <a:pPr>
              <a:lnSpc>
                <a:spcPct val="150000"/>
              </a:lnSpc>
            </a:pPr>
            <a:r>
              <a:rPr lang="fr-FR" spc="200" dirty="0"/>
              <a:t>L’abeille</a:t>
            </a:r>
            <a:r>
              <a:rPr lang="fr-FR" spc="200" dirty="0" smtClean="0"/>
              <a:t>,  soucieuse  et  inquiète</a:t>
            </a:r>
            <a:endParaRPr lang="fr-FR" spc="200" dirty="0"/>
          </a:p>
          <a:p>
            <a:pPr>
              <a:lnSpc>
                <a:spcPct val="150000"/>
              </a:lnSpc>
            </a:pPr>
            <a:r>
              <a:rPr lang="fr-FR" spc="200" dirty="0" smtClean="0"/>
              <a:t>Pour  son  vieux  sac  et  son  gros  panier</a:t>
            </a:r>
            <a:r>
              <a:rPr lang="fr-FR" spc="200" dirty="0"/>
              <a:t>,</a:t>
            </a:r>
          </a:p>
          <a:p>
            <a:pPr>
              <a:lnSpc>
                <a:spcPct val="150000"/>
              </a:lnSpc>
            </a:pPr>
            <a:r>
              <a:rPr lang="fr-FR" spc="200" dirty="0" smtClean="0"/>
              <a:t>Est  retourné  au  pommier</a:t>
            </a:r>
            <a:r>
              <a:rPr lang="fr-FR" spc="200" dirty="0"/>
              <a:t>,</a:t>
            </a:r>
          </a:p>
          <a:p>
            <a:pPr>
              <a:lnSpc>
                <a:spcPct val="150000"/>
              </a:lnSpc>
            </a:pPr>
            <a:r>
              <a:rPr lang="fr-FR" spc="200" dirty="0" smtClean="0"/>
              <a:t>Mais  des  affaires,  pas  une  miette</a:t>
            </a:r>
            <a:r>
              <a:rPr lang="fr-FR" spc="200" dirty="0"/>
              <a:t>.</a:t>
            </a:r>
          </a:p>
          <a:p>
            <a:pPr>
              <a:lnSpc>
                <a:spcPct val="150000"/>
              </a:lnSpc>
            </a:pPr>
            <a:r>
              <a:rPr lang="fr-FR" spc="200" dirty="0" smtClean="0"/>
              <a:t>Elle  questionne  alors  la  grenouille</a:t>
            </a:r>
            <a:r>
              <a:rPr lang="fr-FR" spc="200" dirty="0"/>
              <a:t>,</a:t>
            </a:r>
          </a:p>
          <a:p>
            <a:pPr>
              <a:lnSpc>
                <a:spcPct val="150000"/>
              </a:lnSpc>
            </a:pPr>
            <a:r>
              <a:rPr lang="fr-FR" spc="200" dirty="0" smtClean="0"/>
              <a:t>Gardienne  des  lieux</a:t>
            </a:r>
            <a:r>
              <a:rPr lang="fr-FR" spc="200" dirty="0"/>
              <a:t>,</a:t>
            </a:r>
          </a:p>
          <a:p>
            <a:pPr>
              <a:lnSpc>
                <a:spcPct val="150000"/>
              </a:lnSpc>
            </a:pPr>
            <a:r>
              <a:rPr lang="fr-FR" spc="200" dirty="0" smtClean="0"/>
              <a:t>Qui  répond  à  l’abeille</a:t>
            </a:r>
            <a:endParaRPr lang="fr-FR" spc="200" dirty="0"/>
          </a:p>
          <a:p>
            <a:pPr>
              <a:lnSpc>
                <a:spcPct val="150000"/>
              </a:lnSpc>
            </a:pPr>
            <a:r>
              <a:rPr lang="fr-FR" spc="200" dirty="0" smtClean="0"/>
              <a:t>Qu’elle  les  garde  au  grenier</a:t>
            </a:r>
            <a:endParaRPr lang="fr-FR" spc="200" dirty="0"/>
          </a:p>
          <a:p>
            <a:pPr>
              <a:lnSpc>
                <a:spcPct val="150000"/>
              </a:lnSpc>
            </a:pPr>
            <a:r>
              <a:rPr lang="fr-FR" spc="200" dirty="0" smtClean="0"/>
              <a:t>Et  qu’elle  ne  rendra  rien</a:t>
            </a:r>
            <a:r>
              <a:rPr lang="fr-FR" spc="200" dirty="0"/>
              <a:t>,</a:t>
            </a:r>
          </a:p>
          <a:p>
            <a:pPr>
              <a:lnSpc>
                <a:spcPct val="150000"/>
              </a:lnSpc>
            </a:pPr>
            <a:r>
              <a:rPr lang="fr-FR" spc="200" dirty="0" smtClean="0"/>
              <a:t>Même  si  elle  la  paye</a:t>
            </a:r>
            <a:r>
              <a:rPr lang="fr-FR" spc="200" dirty="0"/>
              <a:t>.</a:t>
            </a:r>
          </a:p>
          <a:p>
            <a:pPr>
              <a:lnSpc>
                <a:spcPct val="150000"/>
              </a:lnSpc>
            </a:pPr>
            <a:r>
              <a:rPr lang="fr-FR" spc="200" dirty="0" smtClean="0"/>
              <a:t>Et  pour  clore  toute  discussion</a:t>
            </a:r>
            <a:r>
              <a:rPr lang="fr-FR" spc="200" dirty="0"/>
              <a:t>,</a:t>
            </a:r>
          </a:p>
          <a:p>
            <a:pPr>
              <a:lnSpc>
                <a:spcPct val="150000"/>
              </a:lnSpc>
            </a:pPr>
            <a:r>
              <a:rPr lang="fr-FR" spc="200" dirty="0" smtClean="0"/>
              <a:t>Sans  réflexion,  elle  avale  l’abeille  !</a:t>
            </a:r>
            <a:endParaRPr lang="fr-FR" spc="200" dirty="0"/>
          </a:p>
        </p:txBody>
      </p:sp>
      <p:cxnSp>
        <p:nvCxnSpPr>
          <p:cNvPr id="3" name="Connecteur droit 2"/>
          <p:cNvCxnSpPr/>
          <p:nvPr/>
        </p:nvCxnSpPr>
        <p:spPr>
          <a:xfrm>
            <a:off x="4651280" y="606995"/>
            <a:ext cx="0" cy="61926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80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11560" y="116632"/>
            <a:ext cx="828092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002060"/>
                </a:solidFill>
              </a:rPr>
              <a:t>Texte  de  découverte  n°  15  –  le  phonème</a:t>
            </a:r>
            <a:r>
              <a:rPr lang="fr-FR" dirty="0" smtClean="0">
                <a:solidFill>
                  <a:srgbClr val="002060"/>
                </a:solidFill>
              </a:rPr>
              <a:t>[ </a:t>
            </a:r>
            <a:r>
              <a:rPr lang="fr-FR" dirty="0" smtClean="0">
                <a:solidFill>
                  <a:srgbClr val="002060"/>
                </a:solidFill>
                <a:latin typeface="Alphonetic"/>
              </a:rPr>
              <a:t>E</a:t>
            </a:r>
            <a:r>
              <a:rPr lang="fr-FR" dirty="0" smtClean="0">
                <a:solidFill>
                  <a:srgbClr val="002060"/>
                </a:solidFill>
              </a:rPr>
              <a:t> ]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1560" y="620688"/>
            <a:ext cx="8280920" cy="3416320"/>
          </a:xfrm>
          <a:prstGeom prst="rect">
            <a:avLst/>
          </a:prstGeom>
          <a:ln w="127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pc="200" dirty="0"/>
              <a:t>« </a:t>
            </a:r>
            <a:r>
              <a:rPr lang="fr-FR" spc="200" dirty="0" smtClean="0"/>
              <a:t>Voulez-vous  des  œufs</a:t>
            </a:r>
            <a:r>
              <a:rPr lang="fr-FR" spc="200" dirty="0"/>
              <a:t> </a:t>
            </a:r>
            <a:r>
              <a:rPr lang="fr-FR" spc="200" dirty="0" smtClean="0"/>
              <a:t>?  demande  la  vache  aux  bœufs,  je  n’en  ai  pas  sur  le  feu,  mais  si  vous  en  voulez,  je  peux  vous  en  cuire  deux</a:t>
            </a:r>
            <a:r>
              <a:rPr lang="fr-FR" spc="200" dirty="0"/>
              <a:t>.</a:t>
            </a:r>
          </a:p>
          <a:p>
            <a:pPr>
              <a:lnSpc>
                <a:spcPct val="150000"/>
              </a:lnSpc>
            </a:pPr>
            <a:r>
              <a:rPr lang="fr-FR" spc="200" dirty="0" smtClean="0"/>
              <a:t>-  On  ne  veut  pas  d’œuf,  disent  les  bœufs  en  roulant  de  gros  yeux,  tu  ne  sais  pas  que  les  bœufs  ne  mangent  pas  d’œufs</a:t>
            </a:r>
            <a:r>
              <a:rPr lang="fr-FR" spc="200" dirty="0"/>
              <a:t> ?</a:t>
            </a:r>
          </a:p>
          <a:p>
            <a:pPr>
              <a:lnSpc>
                <a:spcPct val="150000"/>
              </a:lnSpc>
            </a:pPr>
            <a:r>
              <a:rPr lang="fr-FR" spc="200" dirty="0" smtClean="0"/>
              <a:t>-  Ce  que  les  bœufs  deviennent  capricieux  quand  ils  sont  vieux</a:t>
            </a:r>
            <a:r>
              <a:rPr lang="fr-FR" spc="200" dirty="0"/>
              <a:t> ! </a:t>
            </a:r>
            <a:r>
              <a:rPr lang="fr-FR" spc="200" dirty="0"/>
              <a:t>»</a:t>
            </a:r>
          </a:p>
          <a:p>
            <a:pPr>
              <a:lnSpc>
                <a:spcPct val="150000"/>
              </a:lnSpc>
            </a:pPr>
            <a:r>
              <a:rPr lang="fr-FR" spc="200" dirty="0" smtClean="0"/>
              <a:t>Et  c’est  elle  qui  mange  les  œufs</a:t>
            </a:r>
            <a:r>
              <a:rPr lang="fr-FR" spc="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2862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11560" y="116632"/>
            <a:ext cx="828092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002060"/>
                </a:solidFill>
              </a:rPr>
              <a:t>Texte  de  découverte  n°  16  –  le  phonème</a:t>
            </a:r>
            <a:r>
              <a:rPr lang="fr-FR" dirty="0" smtClean="0">
                <a:solidFill>
                  <a:srgbClr val="002060"/>
                </a:solidFill>
              </a:rPr>
              <a:t>[ </a:t>
            </a:r>
            <a:r>
              <a:rPr lang="fr-FR" dirty="0" smtClean="0">
                <a:solidFill>
                  <a:srgbClr val="002060"/>
                </a:solidFill>
                <a:latin typeface="Alphonetic"/>
              </a:rPr>
              <a:t>F</a:t>
            </a:r>
            <a:r>
              <a:rPr lang="fr-FR" dirty="0" smtClean="0">
                <a:solidFill>
                  <a:srgbClr val="002060"/>
                </a:solidFill>
              </a:rPr>
              <a:t> ]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1560" y="620688"/>
            <a:ext cx="8280920" cy="2585323"/>
          </a:xfrm>
          <a:prstGeom prst="rect">
            <a:avLst/>
          </a:prstGeom>
          <a:ln w="127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pc="200" dirty="0"/>
              <a:t>« Docteur</a:t>
            </a:r>
            <a:r>
              <a:rPr lang="fr-FR" spc="200" dirty="0" smtClean="0"/>
              <a:t>,  docteur,  viens  vite,  ma  fleur  se  meurt,  son  cœur  ne  bat  plus</a:t>
            </a:r>
            <a:r>
              <a:rPr lang="fr-FR" spc="200" dirty="0"/>
              <a:t>.</a:t>
            </a:r>
          </a:p>
          <a:p>
            <a:pPr>
              <a:lnSpc>
                <a:spcPct val="150000"/>
              </a:lnSpc>
            </a:pPr>
            <a:r>
              <a:rPr lang="fr-FR" spc="200" dirty="0" smtClean="0"/>
              <a:t>Elle  était  jeune  encore.  Pourtant  elle  a  perdu  ses  couleurs</a:t>
            </a:r>
            <a:r>
              <a:rPr lang="fr-FR" spc="200" dirty="0"/>
              <a:t>.</a:t>
            </a:r>
          </a:p>
          <a:p>
            <a:pPr>
              <a:lnSpc>
                <a:spcPct val="150000"/>
              </a:lnSpc>
            </a:pPr>
            <a:r>
              <a:rPr lang="fr-FR" spc="200" dirty="0" smtClean="0"/>
              <a:t>Est-ce  la  chaleur</a:t>
            </a:r>
            <a:r>
              <a:rPr lang="fr-FR" spc="200" dirty="0"/>
              <a:t> ?</a:t>
            </a:r>
          </a:p>
          <a:p>
            <a:pPr>
              <a:lnSpc>
                <a:spcPct val="150000"/>
              </a:lnSpc>
            </a:pPr>
            <a:r>
              <a:rPr lang="fr-FR" spc="200" dirty="0" smtClean="0"/>
              <a:t>Elle  n’a  plus  son  odeur</a:t>
            </a:r>
            <a:r>
              <a:rPr lang="fr-FR" spc="200" dirty="0"/>
              <a:t>.</a:t>
            </a:r>
          </a:p>
          <a:p>
            <a:pPr>
              <a:lnSpc>
                <a:spcPct val="150000"/>
              </a:lnSpc>
            </a:pPr>
            <a:r>
              <a:rPr lang="fr-FR" spc="200" dirty="0"/>
              <a:t>Docteur</a:t>
            </a:r>
            <a:r>
              <a:rPr lang="fr-FR" spc="200" dirty="0" smtClean="0"/>
              <a:t>,  docteur,  viens  vite,  ma  fleur  se  meurt</a:t>
            </a:r>
            <a:r>
              <a:rPr lang="fr-FR" spc="200" dirty="0"/>
              <a:t>. </a:t>
            </a:r>
            <a:r>
              <a:rPr lang="fr-FR" spc="200" dirty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16444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11560" y="116632"/>
            <a:ext cx="828092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002060"/>
                </a:solidFill>
              </a:rPr>
              <a:t>Texte  de  découverte  n°  2  –  le  phonème</a:t>
            </a:r>
            <a:r>
              <a:rPr lang="fr-FR" dirty="0" smtClean="0">
                <a:solidFill>
                  <a:srgbClr val="002060"/>
                </a:solidFill>
              </a:rPr>
              <a:t>[ </a:t>
            </a:r>
            <a:r>
              <a:rPr lang="fr-FR" dirty="0" smtClean="0">
                <a:solidFill>
                  <a:srgbClr val="002060"/>
                </a:solidFill>
                <a:latin typeface="Alphonetic"/>
              </a:rPr>
              <a:t>B</a:t>
            </a:r>
            <a:r>
              <a:rPr lang="fr-FR" dirty="0" smtClean="0">
                <a:solidFill>
                  <a:srgbClr val="002060"/>
                </a:solidFill>
              </a:rPr>
              <a:t> ]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1560" y="620688"/>
            <a:ext cx="8280920" cy="3831818"/>
          </a:xfrm>
          <a:prstGeom prst="rect">
            <a:avLst/>
          </a:prstGeom>
          <a:ln w="127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pc="200" dirty="0" smtClean="0"/>
              <a:t>Vienne  la  pluie,  vienne  le  vent</a:t>
            </a:r>
            <a:r>
              <a:rPr lang="fr-FR" spc="200" dirty="0"/>
              <a:t>,</a:t>
            </a:r>
          </a:p>
          <a:p>
            <a:pPr>
              <a:lnSpc>
                <a:spcPct val="150000"/>
              </a:lnSpc>
            </a:pPr>
            <a:r>
              <a:rPr lang="fr-FR" spc="200" dirty="0" smtClean="0"/>
              <a:t>Dans  les  bois,  dans  les  champs</a:t>
            </a:r>
            <a:r>
              <a:rPr lang="fr-FR" spc="200" dirty="0"/>
              <a:t>,</a:t>
            </a:r>
          </a:p>
          <a:p>
            <a:pPr>
              <a:lnSpc>
                <a:spcPct val="150000"/>
              </a:lnSpc>
            </a:pPr>
            <a:r>
              <a:rPr lang="fr-FR" spc="200" dirty="0" smtClean="0"/>
              <a:t>Qu’importe  !  moi,  je  suis  content</a:t>
            </a:r>
            <a:endParaRPr lang="fr-FR" spc="200" dirty="0"/>
          </a:p>
          <a:p>
            <a:pPr>
              <a:lnSpc>
                <a:spcPct val="150000"/>
              </a:lnSpc>
            </a:pPr>
            <a:r>
              <a:rPr lang="fr-FR" spc="200" dirty="0" smtClean="0"/>
              <a:t>Du  bon  temps  et  du  mauvais  temps</a:t>
            </a:r>
            <a:r>
              <a:rPr lang="fr-FR" spc="200" dirty="0"/>
              <a:t>,</a:t>
            </a:r>
          </a:p>
          <a:p>
            <a:pPr>
              <a:lnSpc>
                <a:spcPct val="150000"/>
              </a:lnSpc>
            </a:pPr>
            <a:r>
              <a:rPr lang="fr-FR" spc="200" dirty="0" smtClean="0"/>
              <a:t>Content  de  vivre  simplement</a:t>
            </a:r>
            <a:r>
              <a:rPr lang="fr-FR" spc="200" dirty="0"/>
              <a:t>,</a:t>
            </a:r>
          </a:p>
          <a:p>
            <a:pPr>
              <a:lnSpc>
                <a:spcPct val="150000"/>
              </a:lnSpc>
            </a:pPr>
            <a:r>
              <a:rPr lang="fr-FR" spc="200" dirty="0" smtClean="0"/>
              <a:t>De  me  dire  comme  un  enfant  :</a:t>
            </a:r>
            <a:endParaRPr lang="fr-FR" spc="200" dirty="0"/>
          </a:p>
          <a:p>
            <a:pPr>
              <a:lnSpc>
                <a:spcPct val="150000"/>
              </a:lnSpc>
            </a:pPr>
            <a:r>
              <a:rPr lang="fr-FR" spc="200" dirty="0"/>
              <a:t>« </a:t>
            </a:r>
            <a:r>
              <a:rPr lang="fr-FR" spc="200" dirty="0" smtClean="0"/>
              <a:t>Comme  je  suis  content  !</a:t>
            </a:r>
            <a:r>
              <a:rPr lang="fr-FR" spc="200" dirty="0"/>
              <a:t> </a:t>
            </a:r>
            <a:r>
              <a:rPr lang="fr-FR" spc="200" dirty="0"/>
              <a:t>»</a:t>
            </a:r>
          </a:p>
          <a:p>
            <a:pPr>
              <a:lnSpc>
                <a:spcPct val="150000"/>
              </a:lnSpc>
            </a:pPr>
            <a:r>
              <a:rPr lang="fr-FR" spc="200" dirty="0" smtClean="0"/>
              <a:t>Sans  savoir  pourquoi  maintenant</a:t>
            </a:r>
            <a:endParaRPr lang="fr-FR" spc="200" dirty="0"/>
          </a:p>
          <a:p>
            <a:pPr>
              <a:lnSpc>
                <a:spcPct val="150000"/>
              </a:lnSpc>
            </a:pPr>
            <a:r>
              <a:rPr lang="fr-FR" spc="200" dirty="0" smtClean="0"/>
              <a:t>Je  le  répète  si  souvent</a:t>
            </a:r>
            <a:r>
              <a:rPr lang="fr-FR" spc="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7684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11560" y="116632"/>
            <a:ext cx="828092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002060"/>
                </a:solidFill>
              </a:rPr>
              <a:t>Texte  de  découverte  n°  3  –  le  phonème</a:t>
            </a:r>
            <a:r>
              <a:rPr lang="fr-FR" dirty="0" smtClean="0">
                <a:solidFill>
                  <a:srgbClr val="002060"/>
                </a:solidFill>
              </a:rPr>
              <a:t>[ </a:t>
            </a:r>
            <a:r>
              <a:rPr lang="fr-FR" dirty="0" smtClean="0">
                <a:solidFill>
                  <a:srgbClr val="002060"/>
                </a:solidFill>
                <a:latin typeface="Alphonetic"/>
              </a:rPr>
              <a:t>C</a:t>
            </a:r>
            <a:r>
              <a:rPr lang="fr-FR" dirty="0" smtClean="0">
                <a:solidFill>
                  <a:srgbClr val="002060"/>
                </a:solidFill>
              </a:rPr>
              <a:t> ]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1560" y="620688"/>
            <a:ext cx="8280920" cy="5450851"/>
          </a:xfrm>
          <a:prstGeom prst="rect">
            <a:avLst/>
          </a:prstGeom>
          <a:ln w="127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pc="200" dirty="0" smtClean="0"/>
              <a:t>J’ai  faim  !  Si  faim  !</a:t>
            </a:r>
            <a:endParaRPr lang="fr-FR" spc="200" dirty="0"/>
          </a:p>
          <a:p>
            <a:pPr>
              <a:lnSpc>
                <a:spcPct val="150000"/>
              </a:lnSpc>
            </a:pPr>
            <a:r>
              <a:rPr lang="fr-FR" spc="200" dirty="0" smtClean="0"/>
              <a:t>Faim  de  mille  et  un  refrains</a:t>
            </a:r>
            <a:r>
              <a:rPr lang="fr-FR" spc="200" dirty="0"/>
              <a:t>,</a:t>
            </a:r>
          </a:p>
          <a:p>
            <a:pPr>
              <a:lnSpc>
                <a:spcPct val="150000"/>
              </a:lnSpc>
            </a:pPr>
            <a:r>
              <a:rPr lang="fr-FR" spc="200" dirty="0" smtClean="0"/>
              <a:t>de  mille  et  un  parfums,  </a:t>
            </a:r>
            <a:endParaRPr lang="fr-FR" spc="200" dirty="0"/>
          </a:p>
          <a:p>
            <a:pPr>
              <a:lnSpc>
                <a:spcPct val="150000"/>
              </a:lnSpc>
            </a:pPr>
            <a:r>
              <a:rPr lang="fr-FR" spc="200" dirty="0" smtClean="0"/>
              <a:t>faim  de  partir  très  loin</a:t>
            </a:r>
            <a:endParaRPr lang="fr-FR" spc="200" dirty="0"/>
          </a:p>
          <a:p>
            <a:pPr>
              <a:lnSpc>
                <a:spcPct val="150000"/>
              </a:lnSpc>
            </a:pPr>
            <a:r>
              <a:rPr lang="fr-FR" spc="200" dirty="0" smtClean="0"/>
              <a:t>de  quitter  tous  les  miens</a:t>
            </a:r>
            <a:endParaRPr lang="fr-FR" spc="200" dirty="0"/>
          </a:p>
          <a:p>
            <a:pPr>
              <a:lnSpc>
                <a:spcPct val="150000"/>
              </a:lnSpc>
            </a:pPr>
            <a:r>
              <a:rPr lang="fr-FR" spc="200" dirty="0" smtClean="0"/>
              <a:t>et  de  prendre  plein  d’entrain</a:t>
            </a:r>
            <a:endParaRPr lang="fr-FR" spc="200" dirty="0"/>
          </a:p>
          <a:p>
            <a:pPr>
              <a:lnSpc>
                <a:spcPct val="150000"/>
              </a:lnSpc>
            </a:pPr>
            <a:r>
              <a:rPr lang="fr-FR" spc="200" dirty="0" smtClean="0"/>
              <a:t>tous  les  chemins  et  tous  les  trains</a:t>
            </a:r>
            <a:endParaRPr lang="fr-FR" spc="200" dirty="0"/>
          </a:p>
          <a:p>
            <a:pPr>
              <a:lnSpc>
                <a:spcPct val="150000"/>
              </a:lnSpc>
            </a:pPr>
            <a:r>
              <a:rPr lang="fr-FR" spc="200" dirty="0" smtClean="0"/>
              <a:t>par  n’importe  quel  matin</a:t>
            </a:r>
            <a:r>
              <a:rPr lang="fr-FR" spc="200" dirty="0"/>
              <a:t>,</a:t>
            </a:r>
          </a:p>
          <a:p>
            <a:pPr>
              <a:lnSpc>
                <a:spcPct val="150000"/>
              </a:lnSpc>
            </a:pPr>
            <a:r>
              <a:rPr lang="fr-FR" spc="200" dirty="0" smtClean="0"/>
              <a:t>vers  n’importe  quels  jardins</a:t>
            </a:r>
            <a:r>
              <a:rPr lang="fr-FR" spc="200" dirty="0"/>
              <a:t>.</a:t>
            </a:r>
          </a:p>
          <a:p>
            <a:pPr>
              <a:lnSpc>
                <a:spcPct val="150000"/>
              </a:lnSpc>
            </a:pPr>
            <a:r>
              <a:rPr lang="fr-FR" spc="200" dirty="0" smtClean="0"/>
              <a:t>Alors  j’envoie  tous  mes  chagrins</a:t>
            </a:r>
            <a:r>
              <a:rPr lang="fr-FR" spc="200" dirty="0"/>
              <a:t>,</a:t>
            </a:r>
          </a:p>
          <a:p>
            <a:pPr>
              <a:lnSpc>
                <a:spcPct val="150000"/>
              </a:lnSpc>
            </a:pPr>
            <a:r>
              <a:rPr lang="fr-FR" spc="200" dirty="0" smtClean="0"/>
              <a:t>ceux  d’hier,  ceux  d’aujourd’hui</a:t>
            </a:r>
            <a:endParaRPr lang="fr-FR" spc="200" dirty="0"/>
          </a:p>
          <a:p>
            <a:pPr>
              <a:lnSpc>
                <a:spcPct val="150000"/>
              </a:lnSpc>
            </a:pPr>
            <a:r>
              <a:rPr lang="fr-FR" spc="200" dirty="0" smtClean="0"/>
              <a:t>et  ceux  de  demain</a:t>
            </a:r>
            <a:r>
              <a:rPr lang="fr-FR" spc="200" dirty="0"/>
              <a:t>,</a:t>
            </a:r>
          </a:p>
          <a:p>
            <a:pPr>
              <a:lnSpc>
                <a:spcPct val="150000"/>
              </a:lnSpc>
            </a:pPr>
            <a:r>
              <a:rPr lang="fr-FR" spc="200" dirty="0" smtClean="0"/>
              <a:t>par-dessus  les  moulins</a:t>
            </a:r>
            <a:r>
              <a:rPr lang="fr-FR" spc="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7113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11560" y="116632"/>
            <a:ext cx="828092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002060"/>
                </a:solidFill>
              </a:rPr>
              <a:t>Texte  de  découverte  n°  4  –  le  phonème</a:t>
            </a:r>
            <a:r>
              <a:rPr lang="fr-FR" dirty="0" smtClean="0">
                <a:solidFill>
                  <a:srgbClr val="002060"/>
                </a:solidFill>
              </a:rPr>
              <a:t>[ </a:t>
            </a:r>
            <a:r>
              <a:rPr lang="fr-FR" dirty="0" smtClean="0">
                <a:solidFill>
                  <a:srgbClr val="002060"/>
                </a:solidFill>
                <a:latin typeface="Alphonetic"/>
              </a:rPr>
              <a:t>o</a:t>
            </a:r>
            <a:r>
              <a:rPr lang="fr-FR" dirty="0" smtClean="0">
                <a:solidFill>
                  <a:srgbClr val="002060"/>
                </a:solidFill>
              </a:rPr>
              <a:t> ]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1560" y="620688"/>
            <a:ext cx="8280920" cy="4247317"/>
          </a:xfrm>
          <a:prstGeom prst="rect">
            <a:avLst/>
          </a:prstGeom>
          <a:ln w="127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pc="200" dirty="0" smtClean="0"/>
              <a:t>Tout  là-haut,  près  du  château,  coule  l’eau,  l’eau  du  ruisseau</a:t>
            </a:r>
            <a:r>
              <a:rPr lang="fr-FR" spc="200" dirty="0"/>
              <a:t>.</a:t>
            </a:r>
          </a:p>
          <a:p>
            <a:pPr>
              <a:lnSpc>
                <a:spcPct val="150000"/>
              </a:lnSpc>
            </a:pPr>
            <a:r>
              <a:rPr lang="fr-FR" spc="200" dirty="0" smtClean="0"/>
              <a:t>Un  petit  saut  avec  ton  vélo  au-dessus  du  ruisseau</a:t>
            </a:r>
            <a:endParaRPr lang="fr-FR" spc="200" dirty="0"/>
          </a:p>
          <a:p>
            <a:pPr>
              <a:lnSpc>
                <a:spcPct val="150000"/>
              </a:lnSpc>
            </a:pPr>
            <a:r>
              <a:rPr lang="fr-FR" spc="200" dirty="0"/>
              <a:t>et</a:t>
            </a:r>
            <a:r>
              <a:rPr lang="fr-FR" spc="200" dirty="0" smtClean="0"/>
              <a:t>,  aussitôt,  de  l’autre  côté,  c’est  l’aurore</a:t>
            </a:r>
            <a:r>
              <a:rPr lang="fr-FR" spc="200" dirty="0"/>
              <a:t>.</a:t>
            </a:r>
          </a:p>
          <a:p>
            <a:pPr>
              <a:lnSpc>
                <a:spcPct val="150000"/>
              </a:lnSpc>
            </a:pPr>
            <a:r>
              <a:rPr lang="fr-FR" spc="200" dirty="0" smtClean="0"/>
              <a:t>Et  au  pays  de  l’aurore,  il  y  a  un  dauphin  ;  </a:t>
            </a:r>
            <a:endParaRPr lang="fr-FR" spc="200" dirty="0"/>
          </a:p>
          <a:p>
            <a:pPr>
              <a:lnSpc>
                <a:spcPct val="150000"/>
              </a:lnSpc>
            </a:pPr>
            <a:r>
              <a:rPr lang="fr-FR" spc="200" dirty="0" smtClean="0"/>
              <a:t>un  dauphin  mauve  qui  cause  avec  une  autruche</a:t>
            </a:r>
            <a:r>
              <a:rPr lang="fr-FR" spc="200" dirty="0"/>
              <a:t>.</a:t>
            </a:r>
          </a:p>
          <a:p>
            <a:pPr>
              <a:lnSpc>
                <a:spcPct val="150000"/>
              </a:lnSpc>
            </a:pPr>
            <a:r>
              <a:rPr lang="fr-FR" spc="200" dirty="0"/>
              <a:t>« </a:t>
            </a:r>
            <a:r>
              <a:rPr lang="fr-FR" spc="200" dirty="0" smtClean="0"/>
              <a:t>Tu  me  trouves  beau  ?</a:t>
            </a:r>
            <a:r>
              <a:rPr lang="fr-FR" spc="200" dirty="0"/>
              <a:t> </a:t>
            </a:r>
            <a:r>
              <a:rPr lang="fr-FR" spc="200" dirty="0" smtClean="0"/>
              <a:t>»  demande  le  dauphin  mauve</a:t>
            </a:r>
            <a:r>
              <a:rPr lang="fr-FR" spc="200" dirty="0"/>
              <a:t>.</a:t>
            </a:r>
          </a:p>
          <a:p>
            <a:pPr>
              <a:lnSpc>
                <a:spcPct val="150000"/>
              </a:lnSpc>
            </a:pPr>
            <a:r>
              <a:rPr lang="fr-FR" spc="200" dirty="0"/>
              <a:t>« </a:t>
            </a:r>
            <a:r>
              <a:rPr lang="fr-FR" spc="200" dirty="0" smtClean="0"/>
              <a:t>Beau  comme  un  chapeau</a:t>
            </a:r>
            <a:r>
              <a:rPr lang="fr-FR" spc="200" dirty="0"/>
              <a:t> </a:t>
            </a:r>
            <a:r>
              <a:rPr lang="fr-FR" spc="200" dirty="0" smtClean="0"/>
              <a:t>»,  répond  l’autruche</a:t>
            </a:r>
            <a:r>
              <a:rPr lang="fr-FR" spc="200" dirty="0"/>
              <a:t>.</a:t>
            </a:r>
          </a:p>
          <a:p>
            <a:pPr>
              <a:lnSpc>
                <a:spcPct val="150000"/>
              </a:lnSpc>
            </a:pPr>
            <a:r>
              <a:rPr lang="fr-FR" spc="200" dirty="0" smtClean="0"/>
              <a:t>Et  si  tu  crois  que  c’est  faux,  saute  par-dessus  le  ruisseau</a:t>
            </a:r>
            <a:r>
              <a:rPr lang="fr-FR" spc="200" dirty="0"/>
              <a:t>,</a:t>
            </a:r>
          </a:p>
          <a:p>
            <a:pPr>
              <a:lnSpc>
                <a:spcPct val="150000"/>
              </a:lnSpc>
            </a:pPr>
            <a:r>
              <a:rPr lang="fr-FR" spc="200" dirty="0" smtClean="0"/>
              <a:t>le  ruisseau  qui  coule  là-haut,  près  du  château</a:t>
            </a:r>
            <a:r>
              <a:rPr lang="fr-FR" spc="200" dirty="0"/>
              <a:t>,</a:t>
            </a:r>
          </a:p>
          <a:p>
            <a:pPr>
              <a:lnSpc>
                <a:spcPct val="150000"/>
              </a:lnSpc>
            </a:pPr>
            <a:r>
              <a:rPr lang="fr-FR" spc="200" dirty="0" smtClean="0"/>
              <a:t>et  prend  des  photos</a:t>
            </a:r>
            <a:r>
              <a:rPr lang="fr-FR" spc="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8625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11560" y="116632"/>
            <a:ext cx="828092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002060"/>
                </a:solidFill>
              </a:rPr>
              <a:t>Texte  de  découverte  n°  5  –  le  phonème</a:t>
            </a:r>
            <a:r>
              <a:rPr lang="fr-FR" dirty="0" smtClean="0">
                <a:solidFill>
                  <a:srgbClr val="002060"/>
                </a:solidFill>
              </a:rPr>
              <a:t>[ </a:t>
            </a:r>
            <a:r>
              <a:rPr lang="fr-FR" dirty="0" smtClean="0">
                <a:solidFill>
                  <a:srgbClr val="002060"/>
                </a:solidFill>
                <a:latin typeface="Alphonetic"/>
              </a:rPr>
              <a:t>O</a:t>
            </a:r>
            <a:r>
              <a:rPr lang="fr-FR" dirty="0" smtClean="0">
                <a:solidFill>
                  <a:srgbClr val="002060"/>
                </a:solidFill>
              </a:rPr>
              <a:t> ]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1560" y="620688"/>
            <a:ext cx="8280920" cy="4247317"/>
          </a:xfrm>
          <a:prstGeom prst="rect">
            <a:avLst/>
          </a:prstGeom>
          <a:ln w="127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pc="200" dirty="0" smtClean="0"/>
              <a:t>L’ogre  a  perdu  ses  bottes</a:t>
            </a:r>
            <a:r>
              <a:rPr lang="fr-FR" spc="200" dirty="0"/>
              <a:t>.</a:t>
            </a:r>
          </a:p>
          <a:p>
            <a:pPr>
              <a:lnSpc>
                <a:spcPct val="150000"/>
              </a:lnSpc>
            </a:pPr>
            <a:r>
              <a:rPr lang="fr-FR" spc="200" dirty="0" smtClean="0"/>
              <a:t>Il  regarde  dans  ses  poches,  pas  de  bottes</a:t>
            </a:r>
            <a:r>
              <a:rPr lang="fr-FR" spc="200" dirty="0"/>
              <a:t>.</a:t>
            </a:r>
          </a:p>
          <a:p>
            <a:pPr>
              <a:lnSpc>
                <a:spcPct val="150000"/>
              </a:lnSpc>
            </a:pPr>
            <a:r>
              <a:rPr lang="fr-FR" spc="200" dirty="0"/>
              <a:t>« Crotte</a:t>
            </a:r>
            <a:r>
              <a:rPr lang="fr-FR" spc="200" dirty="0" smtClean="0"/>
              <a:t>,  crotte,  crotte  !  Femme,  où  sont  passées  mes  bottes  ?</a:t>
            </a:r>
            <a:r>
              <a:rPr lang="fr-FR" spc="200" dirty="0"/>
              <a:t> </a:t>
            </a:r>
            <a:r>
              <a:rPr lang="fr-FR" spc="200" dirty="0" smtClean="0"/>
              <a:t>»  crie  l’ogre  en  colère</a:t>
            </a:r>
            <a:r>
              <a:rPr lang="fr-FR" spc="200" dirty="0"/>
              <a:t>.</a:t>
            </a:r>
          </a:p>
          <a:p>
            <a:pPr>
              <a:lnSpc>
                <a:spcPct val="150000"/>
              </a:lnSpc>
            </a:pPr>
            <a:r>
              <a:rPr lang="fr-FR" spc="200" dirty="0" smtClean="0"/>
              <a:t>Mais  sa  femme  s’en  moque  ;  elle  tricote</a:t>
            </a:r>
            <a:r>
              <a:rPr lang="fr-FR" spc="200" dirty="0"/>
              <a:t>.</a:t>
            </a:r>
          </a:p>
          <a:p>
            <a:pPr>
              <a:lnSpc>
                <a:spcPct val="150000"/>
              </a:lnSpc>
            </a:pPr>
            <a:r>
              <a:rPr lang="fr-FR" spc="200" dirty="0"/>
              <a:t>« </a:t>
            </a:r>
            <a:r>
              <a:rPr lang="fr-FR" spc="200" dirty="0" smtClean="0"/>
              <a:t>Tes  bottes,  je  m’en  moque.  Elles  sont  peut-être  dans  la  compote,  ou  dans  une  motte  ou  sous  une  marmotte,  ou  dans  un  paquet  de  biscottes</a:t>
            </a:r>
            <a:r>
              <a:rPr lang="fr-FR" spc="200" dirty="0"/>
              <a:t>.</a:t>
            </a:r>
          </a:p>
          <a:p>
            <a:pPr>
              <a:lnSpc>
                <a:spcPct val="150000"/>
              </a:lnSpc>
            </a:pPr>
            <a:r>
              <a:rPr lang="fr-FR" spc="200" dirty="0" smtClean="0"/>
              <a:t>Tu  es  une  vraie  tête  de  linotte.  Tu  les  perds  toujours,  tes  bottes.  Fiche-moi  la  paix,  je  tricote  !</a:t>
            </a:r>
            <a:r>
              <a:rPr lang="fr-FR" spc="200" dirty="0"/>
              <a:t> </a:t>
            </a:r>
            <a:r>
              <a:rPr lang="fr-FR" spc="200" dirty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142999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11560" y="116632"/>
            <a:ext cx="828092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002060"/>
                </a:solidFill>
              </a:rPr>
              <a:t>Texte  de  découverte  n°  6  –  le  phonème</a:t>
            </a:r>
            <a:r>
              <a:rPr lang="fr-FR" dirty="0" smtClean="0">
                <a:solidFill>
                  <a:srgbClr val="002060"/>
                </a:solidFill>
              </a:rPr>
              <a:t>[ </a:t>
            </a:r>
            <a:r>
              <a:rPr lang="fr-FR" dirty="0" smtClean="0">
                <a:solidFill>
                  <a:srgbClr val="002060"/>
                </a:solidFill>
                <a:latin typeface="Alphonetic"/>
              </a:rPr>
              <a:t>k</a:t>
            </a:r>
            <a:r>
              <a:rPr lang="fr-FR" dirty="0" smtClean="0">
                <a:solidFill>
                  <a:srgbClr val="002060"/>
                </a:solidFill>
              </a:rPr>
              <a:t> ]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1560" y="620688"/>
            <a:ext cx="8280920" cy="4662815"/>
          </a:xfrm>
          <a:prstGeom prst="rect">
            <a:avLst/>
          </a:prstGeom>
          <a:ln w="127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pc="200" dirty="0" smtClean="0"/>
              <a:t>Le  canard  à  Cannes  a  cassé  sa  canne</a:t>
            </a:r>
            <a:r>
              <a:rPr lang="fr-FR" spc="200" dirty="0"/>
              <a:t>.</a:t>
            </a:r>
          </a:p>
          <a:p>
            <a:pPr>
              <a:lnSpc>
                <a:spcPct val="150000"/>
              </a:lnSpc>
            </a:pPr>
            <a:r>
              <a:rPr lang="fr-FR" spc="200" dirty="0" smtClean="0"/>
              <a:t>Sa  femme,  la  cane,  cancane  :</a:t>
            </a:r>
            <a:endParaRPr lang="fr-FR" spc="200" dirty="0"/>
          </a:p>
          <a:p>
            <a:pPr>
              <a:lnSpc>
                <a:spcPct val="150000"/>
              </a:lnSpc>
            </a:pPr>
            <a:r>
              <a:rPr lang="fr-FR" spc="200" dirty="0"/>
              <a:t>« </a:t>
            </a:r>
            <a:r>
              <a:rPr lang="fr-FR" spc="200" dirty="0" smtClean="0"/>
              <a:t>Si  tu  as  cassé  ta  canne,  prends  ta  bécane,  coquin  de  canard</a:t>
            </a:r>
            <a:r>
              <a:rPr lang="fr-FR" spc="200" dirty="0"/>
              <a:t>. </a:t>
            </a:r>
            <a:r>
              <a:rPr lang="fr-FR" spc="200" dirty="0"/>
              <a:t>»</a:t>
            </a:r>
          </a:p>
          <a:p>
            <a:pPr>
              <a:lnSpc>
                <a:spcPct val="150000"/>
              </a:lnSpc>
            </a:pPr>
            <a:r>
              <a:rPr lang="fr-FR" spc="200" dirty="0" smtClean="0"/>
              <a:t>Sur  le  quai  de  la  gare,  deux  phoques  se  querellent  :</a:t>
            </a:r>
            <a:endParaRPr lang="fr-FR" spc="200" dirty="0"/>
          </a:p>
          <a:p>
            <a:pPr>
              <a:lnSpc>
                <a:spcPct val="150000"/>
              </a:lnSpc>
            </a:pPr>
            <a:r>
              <a:rPr lang="fr-FR" spc="200" dirty="0"/>
              <a:t>« </a:t>
            </a:r>
            <a:r>
              <a:rPr lang="fr-FR" spc="200" dirty="0" smtClean="0"/>
              <a:t>Il  est  quatre  heures  quatorze  !  dit  maman  phoque</a:t>
            </a:r>
            <a:r>
              <a:rPr lang="fr-FR" spc="200" dirty="0"/>
              <a:t>.</a:t>
            </a:r>
          </a:p>
          <a:p>
            <a:pPr>
              <a:lnSpc>
                <a:spcPct val="150000"/>
              </a:lnSpc>
            </a:pPr>
            <a:r>
              <a:rPr lang="fr-FR" spc="200" dirty="0" smtClean="0"/>
              <a:t>-  Non,  quatre  heures  quinze  :  répond  papa  phoque</a:t>
            </a:r>
            <a:r>
              <a:rPr lang="fr-FR" spc="200" dirty="0"/>
              <a:t>. </a:t>
            </a:r>
            <a:r>
              <a:rPr lang="fr-FR" spc="200" dirty="0"/>
              <a:t>»</a:t>
            </a:r>
          </a:p>
          <a:p>
            <a:pPr>
              <a:lnSpc>
                <a:spcPct val="150000"/>
              </a:lnSpc>
            </a:pPr>
            <a:r>
              <a:rPr lang="fr-FR" spc="200" dirty="0"/>
              <a:t>« </a:t>
            </a:r>
            <a:r>
              <a:rPr lang="fr-FR" spc="200" dirty="0" smtClean="0"/>
              <a:t>Qui  a  mangé  mon  bifteck  ?  dit  le  kangourou</a:t>
            </a:r>
            <a:r>
              <a:rPr lang="fr-FR" spc="200" dirty="0"/>
              <a:t>.</a:t>
            </a:r>
          </a:p>
          <a:p>
            <a:pPr>
              <a:lnSpc>
                <a:spcPct val="150000"/>
              </a:lnSpc>
            </a:pPr>
            <a:r>
              <a:rPr lang="fr-FR" spc="200" dirty="0" smtClean="0"/>
              <a:t>-  Ce  n’est  pas  moi,  dit  le  koala,  d’ailleurs  je  n’aime  pas  le  bifteck  et  je  ne  ferai  pas  des  kilomètres  pour  manger  un  bifteck</a:t>
            </a:r>
            <a:r>
              <a:rPr lang="fr-FR" spc="200" dirty="0"/>
              <a:t>. </a:t>
            </a:r>
            <a:r>
              <a:rPr lang="fr-FR" spc="200" dirty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405914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11560" y="116632"/>
            <a:ext cx="828092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002060"/>
                </a:solidFill>
              </a:rPr>
              <a:t>Texte  de  découverte  n°  7  –  le  phonème</a:t>
            </a:r>
            <a:r>
              <a:rPr lang="fr-FR" dirty="0" smtClean="0">
                <a:solidFill>
                  <a:srgbClr val="002060"/>
                </a:solidFill>
              </a:rPr>
              <a:t>[ </a:t>
            </a:r>
            <a:r>
              <a:rPr lang="fr-FR" dirty="0" smtClean="0">
                <a:solidFill>
                  <a:srgbClr val="002060"/>
                </a:solidFill>
                <a:latin typeface="Alphonetic"/>
              </a:rPr>
              <a:t>g</a:t>
            </a:r>
            <a:r>
              <a:rPr lang="fr-FR" dirty="0" smtClean="0">
                <a:solidFill>
                  <a:srgbClr val="002060"/>
                </a:solidFill>
              </a:rPr>
              <a:t> ]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1560" y="620688"/>
            <a:ext cx="8280920" cy="3416320"/>
          </a:xfrm>
          <a:prstGeom prst="rect">
            <a:avLst/>
          </a:prstGeom>
          <a:ln w="127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pc="200" dirty="0"/>
              <a:t>« </a:t>
            </a:r>
            <a:r>
              <a:rPr lang="fr-FR" spc="200" dirty="0" smtClean="0"/>
              <a:t>Entrez  sous  le  chapiteau  du  cirque  Gogo  !</a:t>
            </a:r>
            <a:endParaRPr lang="fr-FR" spc="200" dirty="0"/>
          </a:p>
          <a:p>
            <a:pPr>
              <a:lnSpc>
                <a:spcPct val="150000"/>
              </a:lnSpc>
            </a:pPr>
            <a:r>
              <a:rPr lang="fr-FR" spc="200" dirty="0" smtClean="0"/>
              <a:t>Venez  voir  Gary,  le  gorille,  et  les  guenons  qui  jouent  de  la  guitare  !</a:t>
            </a:r>
            <a:endParaRPr lang="fr-FR" spc="200" dirty="0"/>
          </a:p>
          <a:p>
            <a:pPr>
              <a:lnSpc>
                <a:spcPct val="150000"/>
              </a:lnSpc>
            </a:pPr>
            <a:r>
              <a:rPr lang="fr-FR" spc="200" dirty="0" smtClean="0"/>
              <a:t>Venez  découvrir  Gustave,  le  clown  rigolo,  et  </a:t>
            </a:r>
            <a:r>
              <a:rPr lang="fr-FR" spc="200" dirty="0" err="1" smtClean="0"/>
              <a:t>Fog</a:t>
            </a:r>
            <a:r>
              <a:rPr lang="fr-FR" spc="200" dirty="0" smtClean="0"/>
              <a:t>,  la  cigogne  !</a:t>
            </a:r>
            <a:endParaRPr lang="fr-FR" spc="200" dirty="0"/>
          </a:p>
          <a:p>
            <a:pPr>
              <a:lnSpc>
                <a:spcPct val="150000"/>
              </a:lnSpc>
            </a:pPr>
            <a:r>
              <a:rPr lang="fr-FR" spc="200" dirty="0" smtClean="0"/>
              <a:t>Venez  applaudir  les  galipettes  de  </a:t>
            </a:r>
            <a:r>
              <a:rPr lang="fr-FR" spc="200" dirty="0" err="1" smtClean="0"/>
              <a:t>Bouly</a:t>
            </a:r>
            <a:r>
              <a:rPr lang="fr-FR" spc="200" dirty="0" smtClean="0"/>
              <a:t>,  le  kangourou  !</a:t>
            </a:r>
            <a:endParaRPr lang="fr-FR" spc="200" dirty="0"/>
          </a:p>
          <a:p>
            <a:pPr>
              <a:lnSpc>
                <a:spcPct val="150000"/>
              </a:lnSpc>
            </a:pPr>
            <a:r>
              <a:rPr lang="fr-FR" spc="200" dirty="0" smtClean="0"/>
              <a:t>Venez  encourager  Guy,  le  jeune  dresseur  de  guépards  !</a:t>
            </a:r>
            <a:endParaRPr lang="fr-FR" spc="200" dirty="0"/>
          </a:p>
          <a:p>
            <a:pPr>
              <a:lnSpc>
                <a:spcPct val="150000"/>
              </a:lnSpc>
            </a:pPr>
            <a:r>
              <a:rPr lang="fr-FR" spc="200" dirty="0" smtClean="0"/>
              <a:t>Et  venez  admirer  le  plus  grand  jongleur  de  gâteaux  :  l’ogre  </a:t>
            </a:r>
            <a:r>
              <a:rPr lang="fr-FR" spc="200" dirty="0" err="1" smtClean="0"/>
              <a:t>Gorbili</a:t>
            </a:r>
            <a:r>
              <a:rPr lang="fr-FR" spc="200" dirty="0" smtClean="0"/>
              <a:t>  !</a:t>
            </a:r>
            <a:r>
              <a:rPr lang="fr-FR" spc="200" dirty="0"/>
              <a:t> </a:t>
            </a:r>
            <a:r>
              <a:rPr lang="fr-FR" spc="200" dirty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35867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11560" y="116632"/>
            <a:ext cx="828092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002060"/>
                </a:solidFill>
              </a:rPr>
              <a:t>Texte  de  découverte  n°  8  –  le  phonème</a:t>
            </a:r>
            <a:r>
              <a:rPr lang="fr-FR" dirty="0" smtClean="0">
                <a:solidFill>
                  <a:srgbClr val="002060"/>
                </a:solidFill>
              </a:rPr>
              <a:t>[ </a:t>
            </a:r>
            <a:r>
              <a:rPr lang="fr-FR" dirty="0" smtClean="0">
                <a:solidFill>
                  <a:srgbClr val="002060"/>
                </a:solidFill>
                <a:latin typeface="Alphonetic"/>
              </a:rPr>
              <a:t>j</a:t>
            </a:r>
            <a:r>
              <a:rPr lang="fr-FR" dirty="0" smtClean="0">
                <a:solidFill>
                  <a:srgbClr val="002060"/>
                </a:solidFill>
              </a:rPr>
              <a:t> ]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1560" y="620688"/>
            <a:ext cx="8280920" cy="4662815"/>
          </a:xfrm>
          <a:prstGeom prst="rect">
            <a:avLst/>
          </a:prstGeom>
          <a:ln w="127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pc="200" dirty="0"/>
              <a:t>Jeudi</a:t>
            </a:r>
            <a:r>
              <a:rPr lang="fr-FR" spc="200" dirty="0" smtClean="0"/>
              <a:t>,  le  petit  génie  de  la  forêt  en  jouant  avec  les  pigeons  et  les  geais,  s’est  fait  mal  au  genou</a:t>
            </a:r>
            <a:r>
              <a:rPr lang="fr-FR" spc="200" dirty="0"/>
              <a:t>.</a:t>
            </a:r>
          </a:p>
          <a:p>
            <a:pPr>
              <a:lnSpc>
                <a:spcPct val="150000"/>
              </a:lnSpc>
            </a:pPr>
            <a:r>
              <a:rPr lang="fr-FR" spc="200" dirty="0" smtClean="0"/>
              <a:t>Une  gente  demoiselle  lui  a  posé  sur  le  genou  du  jus  de  giroflée</a:t>
            </a:r>
            <a:r>
              <a:rPr lang="fr-FR" spc="200" dirty="0"/>
              <a:t>.</a:t>
            </a:r>
          </a:p>
          <a:p>
            <a:pPr>
              <a:lnSpc>
                <a:spcPct val="150000"/>
              </a:lnSpc>
            </a:pPr>
            <a:r>
              <a:rPr lang="fr-FR" spc="200" dirty="0" smtClean="0"/>
              <a:t>Et  comme  le  petit  génie  de  la  forêt  est  bien  sage,  la  gente  demoiselle  a  cueilli  des  girofles  et  ils  ont  bu  du  jus  de  gentiane  en  mangeant  les  giroles</a:t>
            </a:r>
            <a:r>
              <a:rPr lang="fr-FR" spc="200" dirty="0"/>
              <a:t>.</a:t>
            </a:r>
          </a:p>
          <a:p>
            <a:pPr>
              <a:lnSpc>
                <a:spcPct val="150000"/>
              </a:lnSpc>
            </a:pPr>
            <a:r>
              <a:rPr lang="fr-FR" spc="200" dirty="0"/>
              <a:t>« </a:t>
            </a:r>
            <a:r>
              <a:rPr lang="fr-FR" spc="200" dirty="0" smtClean="0"/>
              <a:t>Mon  genou  ne  me  gêne  plus  du  tout,  merci  beaucoup  !</a:t>
            </a:r>
            <a:r>
              <a:rPr lang="fr-FR" spc="200" dirty="0"/>
              <a:t> </a:t>
            </a:r>
            <a:r>
              <a:rPr lang="fr-FR" spc="200" dirty="0" smtClean="0"/>
              <a:t>»  a  dit  le  petit  génie.  </a:t>
            </a:r>
            <a:endParaRPr lang="fr-FR" spc="200" dirty="0"/>
          </a:p>
          <a:p>
            <a:pPr>
              <a:lnSpc>
                <a:spcPct val="150000"/>
              </a:lnSpc>
            </a:pPr>
            <a:r>
              <a:rPr lang="fr-FR" spc="200" dirty="0" smtClean="0"/>
              <a:t>Et  il  a  disparu  dans  la  marge  du  livre  d’images  que  lisait  ce  jeudi  la  gente  demoiselle</a:t>
            </a:r>
            <a:r>
              <a:rPr lang="fr-FR" spc="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4621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11560" y="116632"/>
            <a:ext cx="828092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002060"/>
                </a:solidFill>
              </a:rPr>
              <a:t>Texte  de  découverte  n°  9  –  le  phonème</a:t>
            </a:r>
            <a:r>
              <a:rPr lang="fr-FR" dirty="0" smtClean="0">
                <a:solidFill>
                  <a:srgbClr val="002060"/>
                </a:solidFill>
              </a:rPr>
              <a:t>[ </a:t>
            </a:r>
            <a:r>
              <a:rPr lang="fr-FR" dirty="0" smtClean="0">
                <a:solidFill>
                  <a:srgbClr val="002060"/>
                </a:solidFill>
                <a:latin typeface="Alphonetic"/>
              </a:rPr>
              <a:t>s</a:t>
            </a:r>
            <a:r>
              <a:rPr lang="fr-FR" dirty="0" smtClean="0">
                <a:solidFill>
                  <a:srgbClr val="002060"/>
                </a:solidFill>
              </a:rPr>
              <a:t> ]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1560" y="620688"/>
            <a:ext cx="8280920" cy="3831818"/>
          </a:xfrm>
          <a:prstGeom prst="rect">
            <a:avLst/>
          </a:prstGeom>
          <a:ln w="127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pc="200" dirty="0" smtClean="0"/>
              <a:t>C’est  pour  une  sucette  que  demoiselle  </a:t>
            </a:r>
            <a:r>
              <a:rPr lang="fr-FR" spc="200" dirty="0" err="1" smtClean="0"/>
              <a:t>Souricette</a:t>
            </a:r>
            <a:r>
              <a:rPr lang="fr-FR" spc="200" dirty="0" smtClean="0"/>
              <a:t>  sortit  ce  soir-là  de  son  trou  à  rat</a:t>
            </a:r>
            <a:r>
              <a:rPr lang="fr-FR" spc="200" dirty="0"/>
              <a:t>.</a:t>
            </a:r>
          </a:p>
          <a:p>
            <a:pPr>
              <a:lnSpc>
                <a:spcPct val="150000"/>
              </a:lnSpc>
            </a:pPr>
            <a:r>
              <a:rPr lang="fr-FR" spc="200" dirty="0" smtClean="0"/>
              <a:t>Elle  sautillait  de-ci,  de-là,  ne  pensant  qu’à  sa  sucette,  sans  souci  en  somme.  </a:t>
            </a:r>
            <a:endParaRPr lang="fr-FR" spc="200" dirty="0"/>
          </a:p>
          <a:p>
            <a:pPr>
              <a:lnSpc>
                <a:spcPct val="150000"/>
              </a:lnSpc>
            </a:pPr>
            <a:r>
              <a:rPr lang="fr-FR" spc="200" dirty="0" smtClean="0"/>
              <a:t>Mais  pour  le  chat,  c’est  facile  de  ne  dormir  que  d’un  œil</a:t>
            </a:r>
            <a:r>
              <a:rPr lang="fr-FR" spc="200" dirty="0"/>
              <a:t>.</a:t>
            </a:r>
          </a:p>
          <a:p>
            <a:pPr>
              <a:lnSpc>
                <a:spcPct val="150000"/>
              </a:lnSpc>
            </a:pPr>
            <a:r>
              <a:rPr lang="fr-FR" spc="200" dirty="0"/>
              <a:t>« Merci</a:t>
            </a:r>
            <a:r>
              <a:rPr lang="fr-FR" spc="200" dirty="0" smtClean="0"/>
              <a:t>,  </a:t>
            </a:r>
            <a:r>
              <a:rPr lang="fr-FR" spc="200" dirty="0" err="1" smtClean="0"/>
              <a:t>Souricette</a:t>
            </a:r>
            <a:r>
              <a:rPr lang="fr-FR" spc="200" dirty="0" smtClean="0"/>
              <a:t>  !  dit  le  chat,  grâce  à  ton  caprice  imbécile,  j’aurai  ce  soir  un  dessert  de  roi.  Ça  te  servira  de  leçon  !</a:t>
            </a:r>
            <a:r>
              <a:rPr lang="fr-FR" spc="200" dirty="0"/>
              <a:t> </a:t>
            </a:r>
            <a:r>
              <a:rPr lang="fr-FR" spc="200" dirty="0"/>
              <a:t>»</a:t>
            </a:r>
          </a:p>
          <a:p>
            <a:pPr>
              <a:lnSpc>
                <a:spcPct val="150000"/>
              </a:lnSpc>
            </a:pPr>
            <a:r>
              <a:rPr lang="fr-FR" spc="200" dirty="0" smtClean="0"/>
              <a:t>Et  c’est  </a:t>
            </a:r>
            <a:r>
              <a:rPr lang="fr-FR" spc="200" dirty="0" err="1" smtClean="0"/>
              <a:t>Souricette</a:t>
            </a:r>
            <a:r>
              <a:rPr lang="fr-FR" spc="200" dirty="0" smtClean="0"/>
              <a:t>,  tu  le  devines,  n’est-ce  pas,  qui  servit  de  sucette  au  chat</a:t>
            </a:r>
            <a:r>
              <a:rPr lang="fr-FR" spc="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0057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969</Words>
  <Application>Microsoft Office PowerPoint</Application>
  <PresentationFormat>Affichage à l'écran (4:3)</PresentationFormat>
  <Paragraphs>158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Enge</dc:creator>
  <cp:lastModifiedBy>Enge</cp:lastModifiedBy>
  <cp:revision>5</cp:revision>
  <dcterms:created xsi:type="dcterms:W3CDTF">2012-08-09T14:05:54Z</dcterms:created>
  <dcterms:modified xsi:type="dcterms:W3CDTF">2012-08-09T14:29:42Z</dcterms:modified>
</cp:coreProperties>
</file>